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</p:sldMasterIdLst>
  <p:notesMasterIdLst>
    <p:notesMasterId r:id="rId17"/>
  </p:notesMasterIdLst>
  <p:handoutMasterIdLst>
    <p:handoutMasterId r:id="rId18"/>
  </p:handoutMasterIdLst>
  <p:sldIdLst>
    <p:sldId id="288" r:id="rId3"/>
    <p:sldId id="279" r:id="rId4"/>
    <p:sldId id="274" r:id="rId5"/>
    <p:sldId id="275" r:id="rId6"/>
    <p:sldId id="276" r:id="rId7"/>
    <p:sldId id="277" r:id="rId8"/>
    <p:sldId id="278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399"/>
    <a:srgbClr val="336699"/>
    <a:srgbClr val="008080"/>
    <a:srgbClr val="009999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82" autoAdjust="0"/>
  </p:normalViewPr>
  <p:slideViewPr>
    <p:cSldViewPr>
      <p:cViewPr varScale="1">
        <p:scale>
          <a:sx n="103" d="100"/>
          <a:sy n="103" d="100"/>
        </p:scale>
        <p:origin x="-1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62E6525-D5E4-4F45-9922-BD839D2D98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CECA556-9950-4741-B214-0B991E2F2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bg-BG" altLang="en-US" noProof="0" smtClean="0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bg-BG" altLang="en-US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51943-9E4F-4EA8-BDD0-DB80FE37291C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458E9-8343-4AB7-932C-34EA64E5F17F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68157-3FD5-4897-B826-24F937AE7370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лавие, текст и 2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8D1E-15FF-4122-84A0-4F64F657691B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F39-5045-41F3-B82A-7A8772FD6F0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C9458-AA83-4AC1-B393-7B515DDD688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6FA82-B7D2-4A9F-A05E-592EC51914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649DE-D739-410E-BC14-E25A8639712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38954-CD55-49A3-B5E1-F62EDF6ADCC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3317C-7C6D-4A61-B4AE-E907A5F2DD3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8A331-AC9C-44F6-ACD1-1CFA1F79CF0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D042A-C297-48A7-AC97-300E8D22A64D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EDC99-3769-45FD-8365-ACFFF9E3D4D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67BE-1814-4148-9E62-47E2964EDC1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5B4E7-278A-4251-8867-40107E32324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C24E9-12DE-456F-B36A-098D4DF76E5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73DC7-BCFB-4B9B-83DE-8CC38B201D0D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534BD-852A-4027-ADF6-0B2ECADEC753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401A2-5BFC-4CF5-803C-91C3B134B362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35C86-19A4-4F23-8C2C-BF9142DA5A8E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6C25D-4120-46B8-8A45-09FC390DE415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73595-700C-421C-B493-43C3303C131B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A0ECE-1505-4EF5-821F-26F702E3AB62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text styles</a:t>
            </a:r>
          </a:p>
          <a:p>
            <a:pPr lvl="1"/>
            <a:r>
              <a:rPr lang="bg-BG" altLang="en-US" smtClean="0"/>
              <a:t>Second level</a:t>
            </a:r>
          </a:p>
          <a:p>
            <a:pPr lvl="2"/>
            <a:r>
              <a:rPr lang="bg-BG" altLang="en-US" smtClean="0"/>
              <a:t>Third level</a:t>
            </a:r>
          </a:p>
          <a:p>
            <a:pPr lvl="3"/>
            <a:r>
              <a:rPr lang="bg-BG" altLang="en-US" smtClean="0"/>
              <a:t>Fourth level</a:t>
            </a:r>
          </a:p>
          <a:p>
            <a:pPr lvl="4"/>
            <a:r>
              <a:rPr lang="bg-BG" alt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>
              <a:defRPr/>
            </a:pPr>
            <a:endParaRPr lang="bg-BG" alt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>
              <a:defRPr/>
            </a:pPr>
            <a:fld id="{4830344C-6BD3-4B8F-9F31-A2CE55CA4D75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1400">
                <a:latin typeface="Times New Roman" pitchFamily="18" charset="0"/>
              </a:defRPr>
            </a:lvl1pPr>
          </a:lstStyle>
          <a:p>
            <a:pPr>
              <a:defRPr/>
            </a:pPr>
            <a:fld id="{5B31636D-2250-4565-B189-8D6BED0B18A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file:///C:\Documents%20and%20Settings\MILKAobs\My%20Documents\obsha\RILA_LOGO.jpg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grad-rila.b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авоъгълник 7"/>
          <p:cNvSpPr/>
          <p:nvPr/>
        </p:nvSpPr>
        <p:spPr>
          <a:xfrm>
            <a:off x="539552" y="2564904"/>
            <a:ext cx="7416824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ru-RU" dirty="0" smtClean="0"/>
              <a:t> </a:t>
            </a:r>
            <a:endParaRPr lang="bg-BG" dirty="0"/>
          </a:p>
        </p:txBody>
      </p:sp>
      <p:sp>
        <p:nvSpPr>
          <p:cNvPr id="7" name="Правоъгълник 6"/>
          <p:cNvSpPr/>
          <p:nvPr/>
        </p:nvSpPr>
        <p:spPr>
          <a:xfrm>
            <a:off x="359532" y="2024844"/>
            <a:ext cx="85329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ОПЕРАТИВНА ПРОГРАМА </a:t>
            </a:r>
            <a:br>
              <a:rPr lang="bg-BG" b="1" dirty="0" smtClean="0">
                <a:solidFill>
                  <a:schemeClr val="tx1"/>
                </a:solidFill>
              </a:rPr>
            </a:br>
            <a:r>
              <a:rPr lang="bg-BG" b="1" dirty="0" smtClean="0">
                <a:solidFill>
                  <a:schemeClr val="tx1"/>
                </a:solidFill>
              </a:rPr>
              <a:t>“РАЗВИТИЕ  НА  ЧОВЕШКИГЕ  РЕСУРСИ” 2014-2020</a:t>
            </a:r>
            <a:br>
              <a:rPr lang="bg-BG" b="1" dirty="0" smtClean="0">
                <a:solidFill>
                  <a:schemeClr val="tx1"/>
                </a:solidFill>
              </a:rPr>
            </a:br>
            <a:r>
              <a:rPr lang="bg-BG" b="1" dirty="0" smtClean="0">
                <a:solidFill>
                  <a:schemeClr val="tx1"/>
                </a:solidFill>
              </a:rPr>
              <a:t>ПРОЦЕДУРА ЗА ПРЕДОСТАВЯНЕ НА БЕЗВЪЗМЕДНА ФИНАНСОВА ПОМОЩ</a:t>
            </a:r>
            <a:br>
              <a:rPr lang="bg-BG" b="1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BG05M9OP001-2.002</a:t>
            </a:r>
            <a:r>
              <a:rPr lang="bg-BG" sz="2000" dirty="0" smtClean="0">
                <a:solidFill>
                  <a:schemeClr val="tx1"/>
                </a:solidFill>
              </a:rPr>
              <a:t> “НЕЗАВИСИМ ЖИВОТ”</a:t>
            </a:r>
            <a:endParaRPr lang="bg-BG" dirty="0"/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 bwMode="auto">
          <a:xfrm>
            <a:off x="359532" y="3465004"/>
            <a:ext cx="8604955" cy="212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BG05M9OP001-2.002</a:t>
            </a:r>
            <a:r>
              <a:rPr lang="bg-BG" kern="0" dirty="0" smtClean="0">
                <a:latin typeface="+mn-lt"/>
              </a:rPr>
              <a:t>-0059-</a:t>
            </a:r>
            <a:r>
              <a:rPr lang="en-US" kern="0" dirty="0" smtClean="0">
                <a:latin typeface="+mn-lt"/>
              </a:rPr>
              <a:t>C001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Осигуряване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независим живот за лица в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неравностойнно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положение в Община Рила чрез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предоставяне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услуги за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дългосрочна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грижа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Център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почасови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услуги».</a:t>
            </a:r>
            <a:endParaRPr lang="bg-BG" i="1" kern="0" dirty="0">
              <a:latin typeface="+mn-lt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Arial" charset="0"/>
              <a:buChar char="•"/>
              <a:tabLst/>
              <a:defRPr/>
            </a:pPr>
            <a:r>
              <a:rPr kumimoji="0" lang="bg-BG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Пресконференция</a:t>
            </a:r>
            <a:r>
              <a:rPr lang="bg-BG" i="1" kern="0" dirty="0">
                <a:latin typeface="+mn-lt"/>
              </a:rPr>
              <a:t> </a:t>
            </a:r>
            <a:r>
              <a:rPr lang="bg-BG" i="1" kern="0" dirty="0" smtClean="0">
                <a:latin typeface="+mn-lt"/>
              </a:rPr>
              <a:t>  </a:t>
            </a:r>
            <a:r>
              <a:rPr kumimoji="0" lang="bg-BG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19.10.2015</a:t>
            </a:r>
            <a:r>
              <a:rPr kumimoji="0" lang="en-US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г., гр. Рила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1028" descr="C:\Documents and Settings\MILKAobs\My Documents\obsha\RILA_LOGO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079612" y="3573016"/>
            <a:ext cx="714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10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539552" y="2672916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000" b="1" dirty="0" smtClean="0"/>
              <a:t>Основни дейности по проекта: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bg-BG" dirty="0" smtClean="0"/>
              <a:t>4./5.</a:t>
            </a:r>
            <a:r>
              <a:rPr lang="ru-RU" dirty="0" smtClean="0"/>
              <a:t> Обучение на персонала в </a:t>
            </a:r>
            <a:r>
              <a:rPr lang="ru-RU" dirty="0" err="1" smtClean="0"/>
              <a:t>Центъра</a:t>
            </a:r>
            <a:r>
              <a:rPr lang="ru-RU" dirty="0" smtClean="0"/>
              <a:t> за </a:t>
            </a:r>
            <a:r>
              <a:rPr lang="ru-RU" dirty="0" err="1" smtClean="0"/>
              <a:t>почасови</a:t>
            </a:r>
            <a:r>
              <a:rPr lang="ru-RU" dirty="0" smtClean="0"/>
              <a:t> услуги.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err="1" smtClean="0"/>
              <a:t>Дейността</a:t>
            </a:r>
            <a:r>
              <a:rPr lang="ru-RU" dirty="0" smtClean="0"/>
              <a:t> цели </a:t>
            </a:r>
            <a:r>
              <a:rPr lang="ru-RU" dirty="0" err="1" smtClean="0"/>
              <a:t>осигуряване</a:t>
            </a:r>
            <a:r>
              <a:rPr lang="ru-RU" dirty="0" smtClean="0"/>
              <a:t> на </a:t>
            </a:r>
            <a:r>
              <a:rPr lang="ru-RU" dirty="0" err="1" smtClean="0"/>
              <a:t>качествени</a:t>
            </a:r>
            <a:r>
              <a:rPr lang="ru-RU" dirty="0" smtClean="0"/>
              <a:t> </a:t>
            </a:r>
            <a:r>
              <a:rPr lang="ru-RU" dirty="0" err="1" smtClean="0"/>
              <a:t>социални</a:t>
            </a:r>
            <a:r>
              <a:rPr lang="ru-RU" dirty="0" smtClean="0"/>
              <a:t> услуги на </a:t>
            </a:r>
            <a:r>
              <a:rPr lang="ru-RU" dirty="0" err="1" smtClean="0"/>
              <a:t>потребителите</a:t>
            </a:r>
            <a:r>
              <a:rPr lang="ru-RU" dirty="0" smtClean="0"/>
              <a:t>, </a:t>
            </a:r>
            <a:r>
              <a:rPr lang="ru-RU" dirty="0" err="1" smtClean="0"/>
              <a:t>съобразени</a:t>
            </a:r>
            <a:r>
              <a:rPr lang="ru-RU" dirty="0" smtClean="0"/>
              <a:t> с </a:t>
            </a:r>
            <a:r>
              <a:rPr lang="ru-RU" dirty="0" err="1" smtClean="0"/>
              <a:t>индивидуалните</a:t>
            </a:r>
            <a:r>
              <a:rPr lang="ru-RU" dirty="0" smtClean="0"/>
              <a:t> им </a:t>
            </a:r>
            <a:r>
              <a:rPr lang="ru-RU" dirty="0" err="1" smtClean="0"/>
              <a:t>нужди</a:t>
            </a:r>
            <a:r>
              <a:rPr lang="ru-RU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err="1" smtClean="0"/>
              <a:t>Предвидени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провеждания</a:t>
            </a:r>
            <a:r>
              <a:rPr lang="ru-RU" dirty="0" smtClean="0"/>
              <a:t> на 1 </a:t>
            </a:r>
            <a:r>
              <a:rPr lang="ru-RU" dirty="0" err="1" smtClean="0"/>
              <a:t>въвеждащо</a:t>
            </a:r>
            <a:r>
              <a:rPr lang="ru-RU" dirty="0" smtClean="0"/>
              <a:t> обучение за </a:t>
            </a:r>
            <a:r>
              <a:rPr lang="ru-RU" dirty="0" err="1" smtClean="0"/>
              <a:t>лица,които</a:t>
            </a:r>
            <a:r>
              <a:rPr lang="ru-RU" dirty="0" smtClean="0"/>
              <a:t> не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преминавали</a:t>
            </a:r>
            <a:r>
              <a:rPr lang="ru-RU" dirty="0" smtClean="0"/>
              <a:t> подобен вид обучения и две </a:t>
            </a:r>
            <a:r>
              <a:rPr lang="ru-RU" dirty="0" err="1" smtClean="0"/>
              <a:t>надграждащи</a:t>
            </a:r>
            <a:r>
              <a:rPr lang="ru-RU" dirty="0" smtClean="0"/>
              <a:t>/</a:t>
            </a:r>
            <a:r>
              <a:rPr lang="ru-RU" dirty="0" err="1" smtClean="0"/>
              <a:t>специализирани</a:t>
            </a:r>
            <a:r>
              <a:rPr lang="ru-RU" dirty="0" smtClean="0"/>
              <a:t> обучения.</a:t>
            </a:r>
            <a:endParaRPr lang="bg-BG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11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755576" y="2168860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bg-BG" sz="2600" b="1" dirty="0" smtClean="0"/>
              <a:t>Основни дейности по проекта: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bg-BG" sz="2600" dirty="0" smtClean="0"/>
              <a:t>6.</a:t>
            </a:r>
            <a:r>
              <a:rPr lang="ru-RU" sz="2600" dirty="0" smtClean="0"/>
              <a:t> </a:t>
            </a:r>
            <a:r>
              <a:rPr lang="ru-RU" sz="1800" dirty="0" smtClean="0"/>
              <a:t>Развитие </a:t>
            </a:r>
            <a:r>
              <a:rPr lang="ru-RU" sz="1800" dirty="0" err="1" smtClean="0"/>
              <a:t>дейността</a:t>
            </a:r>
            <a:r>
              <a:rPr lang="ru-RU" sz="1800" dirty="0" smtClean="0"/>
              <a:t> на </a:t>
            </a:r>
            <a:r>
              <a:rPr lang="ru-RU" sz="1800" dirty="0" err="1" smtClean="0"/>
              <a:t>Центъра</a:t>
            </a:r>
            <a:r>
              <a:rPr lang="ru-RU" sz="1800" dirty="0" smtClean="0"/>
              <a:t> за </a:t>
            </a:r>
            <a:r>
              <a:rPr lang="ru-RU" sz="1800" dirty="0" err="1" smtClean="0"/>
              <a:t>почасови</a:t>
            </a:r>
            <a:r>
              <a:rPr lang="ru-RU" sz="1800" dirty="0" smtClean="0"/>
              <a:t> услуги чрез </a:t>
            </a:r>
            <a:r>
              <a:rPr lang="ru-RU" sz="1800" dirty="0" err="1" smtClean="0"/>
              <a:t>предоставяне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социални</a:t>
            </a:r>
            <a:r>
              <a:rPr lang="ru-RU" sz="1800" dirty="0" smtClean="0"/>
              <a:t> и </a:t>
            </a:r>
            <a:r>
              <a:rPr lang="ru-RU" sz="1800" dirty="0" err="1" smtClean="0"/>
              <a:t>здравни</a:t>
            </a:r>
            <a:r>
              <a:rPr lang="ru-RU" sz="1800" dirty="0" smtClean="0"/>
              <a:t> </a:t>
            </a:r>
            <a:r>
              <a:rPr lang="ru-RU" sz="1800" dirty="0" err="1" smtClean="0"/>
              <a:t>услуги,включително</a:t>
            </a:r>
            <a:r>
              <a:rPr lang="ru-RU" sz="1800" dirty="0" smtClean="0"/>
              <a:t> </a:t>
            </a:r>
            <a:r>
              <a:rPr lang="ru-RU" sz="1800" dirty="0" err="1" smtClean="0"/>
              <a:t>психологическо</a:t>
            </a:r>
            <a:r>
              <a:rPr lang="ru-RU" sz="1800" dirty="0" smtClean="0"/>
              <a:t> </a:t>
            </a:r>
            <a:r>
              <a:rPr lang="ru-RU" sz="1800" dirty="0" err="1" smtClean="0"/>
              <a:t>консултиране</a:t>
            </a:r>
            <a:r>
              <a:rPr lang="ru-RU" sz="1800" dirty="0" smtClean="0"/>
              <a:t> </a:t>
            </a:r>
            <a:r>
              <a:rPr lang="ru-RU" sz="1800" dirty="0" err="1" smtClean="0"/>
              <a:t>и</a:t>
            </a:r>
            <a:r>
              <a:rPr lang="ru-RU" sz="1800" dirty="0" smtClean="0"/>
              <a:t> </a:t>
            </a:r>
            <a:r>
              <a:rPr lang="ru-RU" sz="1800" dirty="0" err="1" smtClean="0"/>
              <a:t>мотивационна</a:t>
            </a:r>
            <a:r>
              <a:rPr lang="ru-RU" sz="1800" dirty="0" smtClean="0"/>
              <a:t> </a:t>
            </a:r>
            <a:r>
              <a:rPr lang="ru-RU" sz="1800" dirty="0" err="1" smtClean="0"/>
              <a:t>подкрепа</a:t>
            </a:r>
            <a:r>
              <a:rPr lang="ru-RU" sz="1800" dirty="0" smtClean="0"/>
              <a:t> Психологична </a:t>
            </a:r>
            <a:r>
              <a:rPr lang="ru-RU" sz="1800" dirty="0" err="1" smtClean="0"/>
              <a:t>подкрепа</a:t>
            </a:r>
            <a:r>
              <a:rPr lang="ru-RU" sz="1800" dirty="0" smtClean="0"/>
              <a:t> и </a:t>
            </a:r>
            <a:r>
              <a:rPr lang="ru-RU" sz="1800" dirty="0" err="1" smtClean="0"/>
              <a:t>супервизия</a:t>
            </a:r>
            <a:r>
              <a:rPr lang="ru-RU" sz="1800" dirty="0" smtClean="0"/>
              <a:t> на персонала.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      </a:t>
            </a:r>
            <a:r>
              <a:rPr lang="ru-RU" sz="1800" dirty="0" err="1" smtClean="0"/>
              <a:t>Дейността</a:t>
            </a:r>
            <a:r>
              <a:rPr lang="ru-RU" sz="1800" dirty="0" smtClean="0"/>
              <a:t> </a:t>
            </a:r>
            <a:r>
              <a:rPr lang="ru-RU" sz="1800" dirty="0" err="1" smtClean="0"/>
              <a:t>предвижда</a:t>
            </a:r>
            <a:r>
              <a:rPr lang="ru-RU" sz="1800" dirty="0" smtClean="0"/>
              <a:t> </a:t>
            </a:r>
            <a:r>
              <a:rPr lang="ru-RU" sz="1800" dirty="0" err="1" smtClean="0"/>
              <a:t>прилагане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гъвкави</a:t>
            </a:r>
            <a:r>
              <a:rPr lang="ru-RU" sz="1800" dirty="0" smtClean="0"/>
              <a:t> </a:t>
            </a:r>
            <a:r>
              <a:rPr lang="ru-RU" sz="1800" dirty="0" err="1" smtClean="0"/>
              <a:t>механизми</a:t>
            </a:r>
            <a:r>
              <a:rPr lang="ru-RU" sz="1800" dirty="0" smtClean="0"/>
              <a:t>, </a:t>
            </a:r>
            <a:r>
              <a:rPr lang="ru-RU" sz="1800" dirty="0" err="1" smtClean="0"/>
              <a:t>ориентирани</a:t>
            </a:r>
            <a:r>
              <a:rPr lang="ru-RU" sz="1800" dirty="0" smtClean="0"/>
              <a:t> </a:t>
            </a:r>
            <a:r>
              <a:rPr lang="ru-RU" sz="1800" dirty="0" err="1" smtClean="0"/>
              <a:t>към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индивидуалните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нужди</a:t>
            </a:r>
            <a:r>
              <a:rPr lang="ru-RU" sz="1800" dirty="0" smtClean="0"/>
              <a:t> </a:t>
            </a:r>
            <a:r>
              <a:rPr lang="ru-RU" sz="1800" dirty="0" err="1" smtClean="0"/>
              <a:t>на</a:t>
            </a:r>
            <a:r>
              <a:rPr lang="ru-RU" sz="1800" dirty="0" smtClean="0"/>
              <a:t> </a:t>
            </a:r>
            <a:r>
              <a:rPr lang="ru-RU" sz="1800" dirty="0" err="1" smtClean="0"/>
              <a:t>всеки</a:t>
            </a:r>
            <a:r>
              <a:rPr lang="ru-RU" sz="1800" dirty="0" smtClean="0"/>
              <a:t> </a:t>
            </a:r>
            <a:r>
              <a:rPr lang="ru-RU" sz="1800" dirty="0" err="1" smtClean="0"/>
              <a:t>потребител</a:t>
            </a:r>
            <a:r>
              <a:rPr lang="ru-RU" sz="1800" dirty="0" smtClean="0"/>
              <a:t>.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-</a:t>
            </a:r>
            <a:r>
              <a:rPr lang="ru-RU" sz="1800" dirty="0" err="1" smtClean="0"/>
              <a:t>Услугите</a:t>
            </a:r>
            <a:r>
              <a:rPr lang="ru-RU" sz="1800" dirty="0" smtClean="0"/>
              <a:t> </a:t>
            </a:r>
            <a:r>
              <a:rPr lang="ru-RU" sz="1800" dirty="0" err="1" smtClean="0"/>
              <a:t>ще</a:t>
            </a:r>
            <a:r>
              <a:rPr lang="ru-RU" sz="1800" dirty="0" smtClean="0"/>
              <a:t> се предоставят на 70 потребители за срок от 18 </a:t>
            </a:r>
            <a:r>
              <a:rPr lang="ru-RU" sz="1800" dirty="0" err="1" smtClean="0"/>
              <a:t>месеца</a:t>
            </a:r>
            <a:r>
              <a:rPr lang="ru-RU" sz="1800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-</a:t>
            </a:r>
            <a:r>
              <a:rPr lang="ru-RU" sz="1800" dirty="0" err="1" smtClean="0"/>
              <a:t>Потребителите</a:t>
            </a:r>
            <a:r>
              <a:rPr lang="ru-RU" sz="1800" dirty="0" smtClean="0"/>
              <a:t> </a:t>
            </a:r>
            <a:r>
              <a:rPr lang="ru-RU" sz="1800" dirty="0" err="1" smtClean="0"/>
              <a:t>са</a:t>
            </a:r>
            <a:r>
              <a:rPr lang="ru-RU" sz="1800" dirty="0" smtClean="0"/>
              <a:t> </a:t>
            </a:r>
            <a:r>
              <a:rPr lang="ru-RU" sz="1800" dirty="0" err="1" smtClean="0"/>
              <a:t>освободени</a:t>
            </a:r>
            <a:r>
              <a:rPr lang="ru-RU" sz="1800" dirty="0" smtClean="0"/>
              <a:t> от </a:t>
            </a:r>
            <a:r>
              <a:rPr lang="ru-RU" sz="1800" dirty="0" err="1" smtClean="0"/>
              <a:t>плащане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потребителска</a:t>
            </a:r>
            <a:r>
              <a:rPr lang="ru-RU" sz="1800" dirty="0" smtClean="0"/>
              <a:t> такса.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-</a:t>
            </a:r>
            <a:r>
              <a:rPr lang="ru-RU" sz="1800" dirty="0" err="1" smtClean="0"/>
              <a:t>Дейността</a:t>
            </a:r>
            <a:r>
              <a:rPr lang="ru-RU" sz="1800" dirty="0" smtClean="0"/>
              <a:t> </a:t>
            </a:r>
            <a:r>
              <a:rPr lang="ru-RU" sz="1800" dirty="0" err="1" smtClean="0"/>
              <a:t>ще</a:t>
            </a:r>
            <a:r>
              <a:rPr lang="ru-RU" sz="1800" dirty="0" smtClean="0"/>
              <a:t> </a:t>
            </a:r>
            <a:r>
              <a:rPr lang="ru-RU" sz="1800" dirty="0" err="1" smtClean="0"/>
              <a:t>стартира</a:t>
            </a:r>
            <a:r>
              <a:rPr lang="ru-RU" sz="1800" dirty="0" smtClean="0"/>
              <a:t> от 17.01.2016г.</a:t>
            </a:r>
            <a:endParaRPr lang="en-US" sz="18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12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359532" y="2816932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bg-BG" b="1" dirty="0" smtClean="0"/>
              <a:t>Основни дейности по проекта: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bg-BG" dirty="0" smtClean="0"/>
              <a:t>6.</a:t>
            </a:r>
            <a:r>
              <a:rPr lang="ru-RU" dirty="0" smtClean="0"/>
              <a:t> Развитие </a:t>
            </a:r>
            <a:r>
              <a:rPr lang="ru-RU" dirty="0" err="1" smtClean="0"/>
              <a:t>дейността</a:t>
            </a:r>
            <a:r>
              <a:rPr lang="ru-RU" dirty="0" smtClean="0"/>
              <a:t> на </a:t>
            </a:r>
            <a:r>
              <a:rPr lang="ru-RU" dirty="0" err="1" smtClean="0"/>
              <a:t>Центъра</a:t>
            </a:r>
            <a:r>
              <a:rPr lang="ru-RU" dirty="0" smtClean="0"/>
              <a:t> за </a:t>
            </a:r>
            <a:r>
              <a:rPr lang="ru-RU" dirty="0" err="1" smtClean="0"/>
              <a:t>почасови</a:t>
            </a:r>
            <a:r>
              <a:rPr lang="ru-RU" dirty="0" smtClean="0"/>
              <a:t> услуги чрез </a:t>
            </a:r>
            <a:r>
              <a:rPr lang="ru-RU" dirty="0" err="1" smtClean="0"/>
              <a:t>предоставяне</a:t>
            </a:r>
            <a:r>
              <a:rPr lang="ru-RU" dirty="0" smtClean="0"/>
              <a:t> на </a:t>
            </a:r>
            <a:r>
              <a:rPr lang="ru-RU" dirty="0" err="1" smtClean="0"/>
              <a:t>социални</a:t>
            </a:r>
            <a:r>
              <a:rPr lang="ru-RU" dirty="0" smtClean="0"/>
              <a:t> и </a:t>
            </a:r>
            <a:r>
              <a:rPr lang="ru-RU" dirty="0" err="1" smtClean="0"/>
              <a:t>здравни</a:t>
            </a:r>
            <a:r>
              <a:rPr lang="ru-RU" dirty="0" smtClean="0"/>
              <a:t> </a:t>
            </a:r>
            <a:r>
              <a:rPr lang="ru-RU" dirty="0" err="1" smtClean="0"/>
              <a:t>услуги,включително</a:t>
            </a:r>
            <a:r>
              <a:rPr lang="ru-RU" dirty="0" smtClean="0"/>
              <a:t> </a:t>
            </a:r>
            <a:r>
              <a:rPr lang="ru-RU" dirty="0" err="1" smtClean="0"/>
              <a:t>психологическо</a:t>
            </a:r>
            <a:r>
              <a:rPr lang="ru-RU" dirty="0" smtClean="0"/>
              <a:t> </a:t>
            </a:r>
            <a:r>
              <a:rPr lang="ru-RU" dirty="0" err="1" smtClean="0"/>
              <a:t>консултиране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</a:t>
            </a:r>
            <a:r>
              <a:rPr lang="ru-RU" dirty="0" err="1" smtClean="0"/>
              <a:t>мотивационна</a:t>
            </a:r>
            <a:r>
              <a:rPr lang="ru-RU" dirty="0" smtClean="0"/>
              <a:t> </a:t>
            </a:r>
            <a:r>
              <a:rPr lang="ru-RU" dirty="0" err="1" smtClean="0"/>
              <a:t>подкрепа</a:t>
            </a:r>
            <a:r>
              <a:rPr lang="ru-RU" dirty="0" smtClean="0"/>
              <a:t> Психологична </a:t>
            </a:r>
            <a:r>
              <a:rPr lang="ru-RU" dirty="0" err="1" smtClean="0"/>
              <a:t>подкрепа</a:t>
            </a:r>
            <a:r>
              <a:rPr lang="ru-RU" dirty="0" smtClean="0"/>
              <a:t> и </a:t>
            </a:r>
            <a:r>
              <a:rPr lang="ru-RU" dirty="0" err="1" smtClean="0"/>
              <a:t>супервизия</a:t>
            </a:r>
            <a:r>
              <a:rPr lang="ru-RU" dirty="0" smtClean="0"/>
              <a:t> на персонала.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b="1" dirty="0" smtClean="0"/>
              <a:t>ВИДОВЕ УСЛУГИ: </a:t>
            </a:r>
            <a:r>
              <a:rPr lang="ru-RU" dirty="0" err="1" smtClean="0"/>
              <a:t>Освен</a:t>
            </a:r>
            <a:r>
              <a:rPr lang="ru-RU" dirty="0" smtClean="0"/>
              <a:t> </a:t>
            </a:r>
            <a:r>
              <a:rPr lang="ru-RU" dirty="0" err="1" smtClean="0"/>
              <a:t>утвърдените</a:t>
            </a:r>
            <a:r>
              <a:rPr lang="ru-RU" dirty="0" smtClean="0"/>
              <a:t> услуги </a:t>
            </a:r>
            <a:r>
              <a:rPr lang="ru-RU" b="1" dirty="0" smtClean="0"/>
              <a:t>"</a:t>
            </a:r>
            <a:r>
              <a:rPr lang="ru-RU" b="1" dirty="0" err="1" smtClean="0"/>
              <a:t>Личен</a:t>
            </a:r>
            <a:r>
              <a:rPr lang="ru-RU" b="1" dirty="0" smtClean="0"/>
              <a:t> </a:t>
            </a:r>
            <a:r>
              <a:rPr lang="ru-RU" b="1" dirty="0" err="1" smtClean="0"/>
              <a:t>асистент</a:t>
            </a:r>
            <a:r>
              <a:rPr lang="ru-RU" b="1" dirty="0" smtClean="0"/>
              <a:t>","Социален </a:t>
            </a:r>
            <a:r>
              <a:rPr lang="ru-RU" b="1" dirty="0" err="1" smtClean="0"/>
              <a:t>асистент</a:t>
            </a:r>
            <a:r>
              <a:rPr lang="ru-RU" b="1" dirty="0" smtClean="0"/>
              <a:t>" и "</a:t>
            </a:r>
            <a:r>
              <a:rPr lang="ru-RU" b="1" dirty="0" err="1" smtClean="0"/>
              <a:t>Домашен</a:t>
            </a:r>
            <a:r>
              <a:rPr lang="ru-RU" b="1" dirty="0" smtClean="0"/>
              <a:t> помощник"</a:t>
            </a:r>
            <a:r>
              <a:rPr lang="ru-RU" dirty="0" smtClean="0"/>
              <a:t>,</a:t>
            </a:r>
            <a:r>
              <a:rPr lang="ru-RU" dirty="0" err="1" smtClean="0"/>
              <a:t>като</a:t>
            </a:r>
            <a:r>
              <a:rPr lang="ru-RU" dirty="0" smtClean="0"/>
              <a:t> нови услуги </a:t>
            </a:r>
            <a:r>
              <a:rPr lang="ru-RU" dirty="0" err="1" smtClean="0"/>
              <a:t>ще</a:t>
            </a:r>
            <a:r>
              <a:rPr lang="ru-RU" dirty="0" smtClean="0"/>
              <a:t> се предоставят </a:t>
            </a:r>
            <a:r>
              <a:rPr lang="ru-RU" dirty="0" err="1" smtClean="0"/>
              <a:t>такива</a:t>
            </a:r>
            <a:r>
              <a:rPr lang="ru-RU" dirty="0" smtClean="0"/>
              <a:t> за </a:t>
            </a:r>
            <a:r>
              <a:rPr lang="ru-RU" b="1" dirty="0" err="1" smtClean="0"/>
              <a:t>здравен</a:t>
            </a:r>
            <a:r>
              <a:rPr lang="ru-RU" b="1" dirty="0" smtClean="0"/>
              <a:t> </a:t>
            </a:r>
            <a:r>
              <a:rPr lang="ru-RU" b="1" dirty="0" err="1" smtClean="0"/>
              <a:t>достъп</a:t>
            </a:r>
            <a:r>
              <a:rPr lang="ru-RU" b="1" dirty="0" smtClean="0"/>
              <a:t>, </a:t>
            </a:r>
            <a:r>
              <a:rPr lang="ru-RU" b="1" dirty="0" err="1" smtClean="0"/>
              <a:t>психологическо</a:t>
            </a:r>
            <a:r>
              <a:rPr lang="ru-RU" b="1" dirty="0" smtClean="0"/>
              <a:t> </a:t>
            </a:r>
            <a:r>
              <a:rPr lang="ru-RU" b="1" dirty="0" err="1" smtClean="0"/>
              <a:t>консултиране</a:t>
            </a:r>
            <a:r>
              <a:rPr lang="ru-RU" b="1" dirty="0" smtClean="0"/>
              <a:t> и </a:t>
            </a:r>
            <a:r>
              <a:rPr lang="ru-RU" b="1" dirty="0" err="1" smtClean="0"/>
              <a:t>мотивационна</a:t>
            </a:r>
            <a:r>
              <a:rPr lang="ru-RU" b="1" dirty="0" smtClean="0"/>
              <a:t> </a:t>
            </a:r>
            <a:r>
              <a:rPr lang="ru-RU" b="1" dirty="0" err="1" smtClean="0"/>
              <a:t>подкрепа</a:t>
            </a:r>
            <a:r>
              <a:rPr lang="ru-RU" b="1" dirty="0" smtClean="0"/>
              <a:t> на </a:t>
            </a:r>
            <a:r>
              <a:rPr lang="ru-RU" b="1" dirty="0" err="1" smtClean="0"/>
              <a:t>потребителите</a:t>
            </a:r>
            <a:r>
              <a:rPr lang="ru-RU" b="1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smtClean="0"/>
              <a:t>На персонала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бъде</a:t>
            </a:r>
            <a:r>
              <a:rPr lang="ru-RU" dirty="0" smtClean="0"/>
              <a:t> </a:t>
            </a:r>
            <a:r>
              <a:rPr lang="ru-RU" dirty="0" err="1" smtClean="0"/>
              <a:t>предоставяно</a:t>
            </a:r>
            <a:r>
              <a:rPr lang="ru-RU" dirty="0" smtClean="0"/>
              <a:t> </a:t>
            </a:r>
            <a:r>
              <a:rPr lang="ru-RU" dirty="0" err="1" smtClean="0"/>
              <a:t>психологическо</a:t>
            </a:r>
            <a:r>
              <a:rPr lang="ru-RU" dirty="0" smtClean="0"/>
              <a:t> </a:t>
            </a:r>
            <a:r>
              <a:rPr lang="ru-RU" dirty="0" err="1" smtClean="0"/>
              <a:t>консултиране</a:t>
            </a:r>
            <a:r>
              <a:rPr lang="ru-RU" dirty="0" smtClean="0"/>
              <a:t> и </a:t>
            </a:r>
            <a:r>
              <a:rPr lang="ru-RU" dirty="0" err="1" smtClean="0"/>
              <a:t>супервизия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13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359532" y="3284984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bg-BG" sz="2400" b="1" dirty="0" smtClean="0"/>
              <a:t>Основни дейности по проекта: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bg-BG" sz="2000" dirty="0" smtClean="0"/>
              <a:t>7.Публичност и информираност.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000" dirty="0" smtClean="0"/>
              <a:t>    </a:t>
            </a:r>
            <a:r>
              <a:rPr lang="ru-RU" dirty="0" err="1" smtClean="0"/>
              <a:t>Дейността</a:t>
            </a:r>
            <a:r>
              <a:rPr lang="ru-RU" dirty="0" smtClean="0"/>
              <a:t> цели </a:t>
            </a:r>
            <a:r>
              <a:rPr lang="ru-RU" dirty="0" err="1" smtClean="0"/>
              <a:t>запознаване</a:t>
            </a:r>
            <a:r>
              <a:rPr lang="ru-RU" dirty="0" smtClean="0"/>
              <a:t> на </a:t>
            </a:r>
            <a:r>
              <a:rPr lang="ru-RU" dirty="0" err="1" smtClean="0"/>
              <a:t>обществеността</a:t>
            </a:r>
            <a:r>
              <a:rPr lang="ru-RU" dirty="0" smtClean="0"/>
              <a:t> с </a:t>
            </a:r>
            <a:r>
              <a:rPr lang="ru-RU" dirty="0" err="1" smtClean="0"/>
              <a:t>новите</a:t>
            </a:r>
            <a:r>
              <a:rPr lang="ru-RU" dirty="0" smtClean="0"/>
              <a:t> </a:t>
            </a:r>
            <a:r>
              <a:rPr lang="ru-RU" dirty="0" err="1" smtClean="0"/>
              <a:t>социални</a:t>
            </a:r>
            <a:r>
              <a:rPr lang="ru-RU" dirty="0" smtClean="0"/>
              <a:t> услуги в </a:t>
            </a:r>
            <a:r>
              <a:rPr lang="ru-RU" dirty="0" err="1" smtClean="0"/>
              <a:t>общината</a:t>
            </a:r>
            <a:r>
              <a:rPr lang="ru-RU" dirty="0" smtClean="0"/>
              <a:t> и </a:t>
            </a:r>
            <a:r>
              <a:rPr lang="ru-RU" dirty="0" err="1" smtClean="0"/>
              <a:t>популяризиране</a:t>
            </a:r>
            <a:r>
              <a:rPr lang="ru-RU" dirty="0" smtClean="0"/>
              <a:t> </a:t>
            </a:r>
            <a:r>
              <a:rPr lang="ru-RU" dirty="0" err="1" smtClean="0"/>
              <a:t>инициативите</a:t>
            </a:r>
            <a:r>
              <a:rPr lang="ru-RU" dirty="0" smtClean="0"/>
              <a:t> на ЕСФ.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бъдат</a:t>
            </a:r>
            <a:r>
              <a:rPr lang="ru-RU" dirty="0" smtClean="0"/>
              <a:t> </a:t>
            </a:r>
            <a:r>
              <a:rPr lang="ru-RU" dirty="0" err="1" smtClean="0"/>
              <a:t>разпространени</a:t>
            </a:r>
            <a:r>
              <a:rPr lang="ru-RU" dirty="0" smtClean="0"/>
              <a:t> </a:t>
            </a:r>
            <a:r>
              <a:rPr lang="ru-RU" dirty="0" err="1" smtClean="0"/>
              <a:t>информационни</a:t>
            </a:r>
            <a:r>
              <a:rPr lang="ru-RU" dirty="0" smtClean="0"/>
              <a:t> </a:t>
            </a:r>
            <a:r>
              <a:rPr lang="ru-RU" dirty="0" err="1" smtClean="0"/>
              <a:t>материали</a:t>
            </a:r>
            <a:r>
              <a:rPr lang="ru-RU" dirty="0" smtClean="0"/>
              <a:t>, </a:t>
            </a:r>
            <a:r>
              <a:rPr lang="ru-RU" dirty="0" err="1" smtClean="0"/>
              <a:t>извършени</a:t>
            </a:r>
            <a:r>
              <a:rPr lang="ru-RU" dirty="0" smtClean="0"/>
              <a:t> публикации в </a:t>
            </a:r>
            <a:r>
              <a:rPr lang="ru-RU" dirty="0" err="1" smtClean="0"/>
              <a:t>регионален</a:t>
            </a:r>
            <a:r>
              <a:rPr lang="ru-RU" dirty="0" smtClean="0"/>
              <a:t> </a:t>
            </a:r>
            <a:r>
              <a:rPr lang="ru-RU" dirty="0" err="1" smtClean="0"/>
              <a:t>печат</a:t>
            </a:r>
            <a:r>
              <a:rPr lang="ru-RU" dirty="0" smtClean="0"/>
              <a:t> и </a:t>
            </a:r>
            <a:r>
              <a:rPr lang="ru-RU" dirty="0" err="1" smtClean="0"/>
              <a:t>проведени</a:t>
            </a:r>
            <a:r>
              <a:rPr lang="ru-RU" dirty="0" smtClean="0"/>
              <a:t> 4 </a:t>
            </a:r>
            <a:r>
              <a:rPr lang="ru-RU" dirty="0" err="1" smtClean="0"/>
              <a:t>информационни</a:t>
            </a:r>
            <a:r>
              <a:rPr lang="ru-RU" dirty="0" smtClean="0"/>
              <a:t> </a:t>
            </a:r>
            <a:r>
              <a:rPr lang="ru-RU" dirty="0" err="1" smtClean="0"/>
              <a:t>срещи</a:t>
            </a:r>
            <a:r>
              <a:rPr lang="ru-RU" dirty="0" smtClean="0"/>
              <a:t> в </a:t>
            </a:r>
            <a:r>
              <a:rPr lang="ru-RU" dirty="0" err="1" smtClean="0"/>
              <a:t>населените</a:t>
            </a:r>
            <a:r>
              <a:rPr lang="ru-RU" dirty="0" smtClean="0"/>
              <a:t> места на </a:t>
            </a:r>
            <a:r>
              <a:rPr lang="ru-RU" dirty="0" err="1" smtClean="0"/>
              <a:t>общината</a:t>
            </a:r>
            <a:r>
              <a:rPr lang="ru-RU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14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503548" y="2456892"/>
            <a:ext cx="74705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bg-BG" dirty="0" smtClean="0"/>
              <a:t>Важна информация:</a:t>
            </a:r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     Документи за участие в подбор на потребители на услугите и </a:t>
            </a:r>
            <a:r>
              <a:rPr lang="bg-BG" sz="1800" dirty="0" err="1" smtClean="0"/>
              <a:t>персонл</a:t>
            </a:r>
            <a:r>
              <a:rPr lang="bg-BG" sz="1800" dirty="0" smtClean="0"/>
              <a:t> за работа в Центъра за почасови услуги ще се подават в деловодство на Община Рила в срок до 17.12.2015г.</a:t>
            </a:r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Допълнителна информация ще бъде предоставена на предстоящите информационни срещи, както и на официалната интернет страница на Община Рила: </a:t>
            </a:r>
            <a:r>
              <a:rPr lang="en-US" sz="1800" dirty="0" smtClean="0">
                <a:hlinkClick r:id="rId4"/>
              </a:rPr>
              <a:t>www.grad-rila.bg</a:t>
            </a:r>
            <a:r>
              <a:rPr lang="bg-BG" sz="1800" dirty="0" smtClean="0">
                <a:hlinkClick r:id="rId4"/>
              </a:rPr>
              <a:t>/</a:t>
            </a:r>
            <a:r>
              <a:rPr lang="bg-BG" sz="1800" dirty="0" smtClean="0"/>
              <a:t> </a:t>
            </a:r>
            <a:r>
              <a:rPr lang="bg-BG" sz="1800" dirty="0" smtClean="0"/>
              <a:t>раздел </a:t>
            </a:r>
            <a:r>
              <a:rPr lang="bg-BG" sz="1800" dirty="0" smtClean="0"/>
              <a:t>“Текущи проекти”.</a:t>
            </a:r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Информация може да получите от:</a:t>
            </a:r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Ръководител проект: Вяра Илкова, тел: 0887563872; 0896300768.</a:t>
            </a:r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Координатор проект: Василка Димитрова, тел. 0887 84 </a:t>
            </a:r>
            <a:r>
              <a:rPr lang="bg-BG" sz="1800" dirty="0" err="1" smtClean="0"/>
              <a:t>84</a:t>
            </a:r>
            <a:r>
              <a:rPr lang="bg-BG" sz="1800" dirty="0" smtClean="0"/>
              <a:t> 39</a:t>
            </a:r>
            <a:endParaRPr lang="en-US" sz="1800" dirty="0" smtClean="0"/>
          </a:p>
          <a:p>
            <a:pPr algn="just">
              <a:buFont typeface="Wingdings" pitchFamily="2" charset="2"/>
              <a:buNone/>
            </a:pPr>
            <a:r>
              <a:rPr lang="bg-BG" sz="1800" dirty="0" smtClean="0"/>
              <a:t>Директор “Общинско предприятие”: Йорданка </a:t>
            </a:r>
            <a:r>
              <a:rPr lang="bg-BG" sz="1800" dirty="0" err="1" smtClean="0"/>
              <a:t>Мазникова</a:t>
            </a:r>
            <a:r>
              <a:rPr lang="bg-BG" sz="1800" dirty="0" smtClean="0"/>
              <a:t>, </a:t>
            </a:r>
            <a:r>
              <a:rPr lang="bg-BG" sz="1800" smtClean="0"/>
              <a:t>тел</a:t>
            </a:r>
            <a:r>
              <a:rPr lang="bg-BG" sz="1800" smtClean="0"/>
              <a:t>: 0897902670</a:t>
            </a:r>
            <a:endParaRPr lang="en-US" sz="18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2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359532" y="2420888"/>
            <a:ext cx="770485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bg-BG" dirty="0" smtClean="0"/>
              <a:t>Проектът се финансира по ОП “Развитие на човешките ресурси” чрез </a:t>
            </a:r>
            <a:r>
              <a:rPr lang="bg-BG" dirty="0" err="1" smtClean="0"/>
              <a:t>Еврпейски</a:t>
            </a:r>
            <a:r>
              <a:rPr lang="bg-BG" dirty="0" smtClean="0"/>
              <a:t> социален фонд.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bg-BG" dirty="0" smtClean="0"/>
          </a:p>
          <a:p>
            <a:pPr algn="just" eaLnBrk="1" hangingPunct="1">
              <a:lnSpc>
                <a:spcPct val="80000"/>
              </a:lnSpc>
            </a:pPr>
            <a:r>
              <a:rPr lang="bg-BG" dirty="0" smtClean="0"/>
              <a:t>Цели на процедура за предоставяне на безвъзмездна финансова помощ </a:t>
            </a:r>
            <a:r>
              <a:rPr lang="en-US" dirty="0" smtClean="0"/>
              <a:t>BG05M9OP001-2.002</a:t>
            </a:r>
            <a:r>
              <a:rPr lang="bg-BG" dirty="0" smtClean="0"/>
              <a:t> “НЕЗАВИСИМ ЖИВОТ”: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bg-BG" dirty="0" smtClean="0"/>
          </a:p>
          <a:p>
            <a:pPr algn="just" eaLnBrk="1" hangingPunct="1">
              <a:lnSpc>
                <a:spcPct val="80000"/>
              </a:lnSpc>
            </a:pPr>
            <a:r>
              <a:rPr lang="ru-RU" dirty="0" err="1" smtClean="0"/>
              <a:t>Подобряване</a:t>
            </a:r>
            <a:r>
              <a:rPr lang="ru-RU" dirty="0" smtClean="0"/>
              <a:t> </a:t>
            </a:r>
            <a:r>
              <a:rPr lang="ru-RU" dirty="0" err="1" smtClean="0"/>
              <a:t>качеството</a:t>
            </a:r>
            <a:r>
              <a:rPr lang="ru-RU" dirty="0" smtClean="0"/>
              <a:t> на живот и на </a:t>
            </a:r>
            <a:r>
              <a:rPr lang="ru-RU" dirty="0" err="1" smtClean="0"/>
              <a:t>достъпа</a:t>
            </a:r>
            <a:r>
              <a:rPr lang="ru-RU" dirty="0" smtClean="0"/>
              <a:t> до услуги за </a:t>
            </a:r>
            <a:r>
              <a:rPr lang="ru-RU" dirty="0" err="1" smtClean="0"/>
              <a:t>социално</a:t>
            </a:r>
            <a:r>
              <a:rPr lang="ru-RU" dirty="0" smtClean="0"/>
              <a:t> </a:t>
            </a:r>
            <a:r>
              <a:rPr lang="ru-RU" dirty="0" err="1" smtClean="0"/>
              <a:t>включване</a:t>
            </a:r>
            <a:r>
              <a:rPr lang="ru-RU" dirty="0" smtClean="0"/>
              <a:t> в отговор на </a:t>
            </a:r>
            <a:r>
              <a:rPr lang="ru-RU" dirty="0" err="1" smtClean="0"/>
              <a:t>комплексните</a:t>
            </a:r>
            <a:r>
              <a:rPr lang="ru-RU" dirty="0" smtClean="0"/>
              <a:t> потребности, </a:t>
            </a:r>
            <a:r>
              <a:rPr lang="ru-RU" dirty="0" err="1" smtClean="0"/>
              <a:t>включително</a:t>
            </a:r>
            <a:r>
              <a:rPr lang="ru-RU" dirty="0" smtClean="0"/>
              <a:t> и </a:t>
            </a:r>
            <a:r>
              <a:rPr lang="ru-RU" dirty="0" err="1" smtClean="0"/>
              <a:t>здравни</a:t>
            </a:r>
            <a:r>
              <a:rPr lang="ru-RU" dirty="0" smtClean="0"/>
              <a:t>, на хора с </a:t>
            </a:r>
            <a:r>
              <a:rPr lang="ru-RU" dirty="0" err="1" smtClean="0"/>
              <a:t>увреждания</a:t>
            </a:r>
            <a:r>
              <a:rPr lang="ru-RU" dirty="0" smtClean="0"/>
              <a:t> и хора над 65 г. в </a:t>
            </a:r>
            <a:r>
              <a:rPr lang="ru-RU" dirty="0" err="1" smtClean="0"/>
              <a:t>невъзможност</a:t>
            </a:r>
            <a:r>
              <a:rPr lang="ru-RU" dirty="0" smtClean="0"/>
              <a:t> за </a:t>
            </a:r>
            <a:r>
              <a:rPr lang="ru-RU" dirty="0" err="1" smtClean="0"/>
              <a:t>самообслужване</a:t>
            </a:r>
            <a:r>
              <a:rPr lang="ru-RU" dirty="0" smtClean="0"/>
              <a:t>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dirty="0" err="1" smtClean="0"/>
              <a:t>Осигуряване</a:t>
            </a:r>
            <a:r>
              <a:rPr lang="ru-RU" dirty="0" smtClean="0"/>
              <a:t> на  </a:t>
            </a:r>
            <a:r>
              <a:rPr lang="ru-RU" dirty="0" err="1" smtClean="0"/>
              <a:t>възможности</a:t>
            </a:r>
            <a:r>
              <a:rPr lang="ru-RU" dirty="0" smtClean="0"/>
              <a:t> за </a:t>
            </a:r>
            <a:r>
              <a:rPr lang="ru-RU" dirty="0" err="1" smtClean="0"/>
              <a:t>връщането</a:t>
            </a:r>
            <a:r>
              <a:rPr lang="ru-RU" dirty="0" smtClean="0"/>
              <a:t> на </a:t>
            </a:r>
            <a:r>
              <a:rPr lang="ru-RU" dirty="0" err="1" smtClean="0"/>
              <a:t>реалния</a:t>
            </a:r>
            <a:r>
              <a:rPr lang="ru-RU" dirty="0" smtClean="0"/>
              <a:t> </a:t>
            </a:r>
            <a:r>
              <a:rPr lang="ru-RU" dirty="0" err="1" smtClean="0"/>
              <a:t>пазар</a:t>
            </a:r>
            <a:r>
              <a:rPr lang="ru-RU" dirty="0" smtClean="0"/>
              <a:t> </a:t>
            </a:r>
            <a:r>
              <a:rPr lang="ru-RU" dirty="0" err="1" smtClean="0"/>
              <a:t>на</a:t>
            </a:r>
            <a:r>
              <a:rPr lang="ru-RU" dirty="0" smtClean="0"/>
              <a:t> труда на </a:t>
            </a:r>
            <a:r>
              <a:rPr lang="ru-RU" dirty="0" err="1" smtClean="0"/>
              <a:t>лицата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полагат</a:t>
            </a:r>
            <a:r>
              <a:rPr lang="ru-RU" dirty="0" smtClean="0"/>
              <a:t> </a:t>
            </a:r>
            <a:r>
              <a:rPr lang="ru-RU" dirty="0" err="1" smtClean="0"/>
              <a:t>грижи</a:t>
            </a:r>
            <a:r>
              <a:rPr lang="ru-RU" dirty="0" smtClean="0"/>
              <a:t> за </a:t>
            </a:r>
            <a:r>
              <a:rPr lang="ru-RU" dirty="0" err="1" smtClean="0"/>
              <a:t>близките</a:t>
            </a:r>
            <a:r>
              <a:rPr lang="ru-RU" dirty="0" smtClean="0"/>
              <a:t> си с </a:t>
            </a:r>
            <a:r>
              <a:rPr lang="ru-RU" dirty="0" err="1" smtClean="0"/>
              <a:t>увреждания</a:t>
            </a:r>
            <a:r>
              <a:rPr lang="ru-RU" dirty="0" smtClean="0"/>
              <a:t>. </a:t>
            </a:r>
            <a:r>
              <a:rPr lang="bg-BG" b="1" dirty="0" smtClean="0"/>
              <a:t/>
            </a:r>
            <a:br>
              <a:rPr lang="bg-BG" b="1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3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395536" y="2240868"/>
            <a:ext cx="824491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Проект</a:t>
            </a:r>
            <a:r>
              <a:rPr lang="en-US" dirty="0" smtClean="0"/>
              <a:t> BG05M9OP001-2.002</a:t>
            </a:r>
            <a:r>
              <a:rPr lang="bg-BG" dirty="0" smtClean="0"/>
              <a:t>...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 «</a:t>
            </a:r>
            <a:r>
              <a:rPr lang="ru-RU" dirty="0" err="1" smtClean="0"/>
              <a:t>Осигуряване</a:t>
            </a:r>
            <a:r>
              <a:rPr lang="ru-RU" dirty="0" smtClean="0"/>
              <a:t> на независим живот за лица в </a:t>
            </a:r>
            <a:r>
              <a:rPr lang="ru-RU" dirty="0" err="1" smtClean="0"/>
              <a:t>неравностойнно</a:t>
            </a:r>
            <a:r>
              <a:rPr lang="ru-RU" dirty="0" smtClean="0"/>
              <a:t> положение в Община Рила чрез </a:t>
            </a:r>
            <a:r>
              <a:rPr lang="ru-RU" dirty="0" err="1" smtClean="0"/>
              <a:t>предоставяне</a:t>
            </a:r>
            <a:r>
              <a:rPr lang="ru-RU" dirty="0" smtClean="0"/>
              <a:t> на услуги за </a:t>
            </a:r>
            <a:r>
              <a:rPr lang="ru-RU" dirty="0" err="1" smtClean="0"/>
              <a:t>дългосрочна</a:t>
            </a:r>
            <a:r>
              <a:rPr lang="ru-RU" dirty="0" smtClean="0"/>
              <a:t> </a:t>
            </a:r>
            <a:r>
              <a:rPr lang="ru-RU" dirty="0" err="1" smtClean="0"/>
              <a:t>грижа</a:t>
            </a:r>
            <a:r>
              <a:rPr lang="ru-RU" dirty="0" smtClean="0"/>
              <a:t> в </a:t>
            </a:r>
            <a:r>
              <a:rPr lang="ru-RU" dirty="0" err="1" smtClean="0"/>
              <a:t>Център</a:t>
            </a:r>
            <a:r>
              <a:rPr lang="ru-RU" dirty="0" smtClean="0"/>
              <a:t> за </a:t>
            </a:r>
            <a:r>
              <a:rPr lang="ru-RU" dirty="0" err="1" smtClean="0"/>
              <a:t>почасови</a:t>
            </a:r>
            <a:r>
              <a:rPr lang="ru-RU" dirty="0" smtClean="0"/>
              <a:t> услуги».</a:t>
            </a:r>
          </a:p>
          <a:p>
            <a:pPr algn="ctr" eaLnBrk="1" hangingPunct="1">
              <a:buFont typeface="Wingdings" pitchFamily="2" charset="2"/>
              <a:buNone/>
            </a:pPr>
            <a:endParaRPr lang="bg-BG" dirty="0" smtClean="0"/>
          </a:p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Основни характеристики на проекта:</a:t>
            </a:r>
          </a:p>
          <a:p>
            <a:pPr eaLnBrk="1" hangingPunct="1">
              <a:buFont typeface="Wingdings" pitchFamily="2" charset="2"/>
              <a:buNone/>
            </a:pPr>
            <a:endParaRPr lang="en-US" sz="2400" dirty="0" smtClean="0"/>
          </a:p>
          <a:p>
            <a:pPr eaLnBrk="1" hangingPunct="1"/>
            <a:r>
              <a:rPr lang="bg-BG" dirty="0" smtClean="0"/>
              <a:t>Бенефициент по проекта: Община Рила.</a:t>
            </a:r>
          </a:p>
          <a:p>
            <a:pPr eaLnBrk="1" hangingPunct="1"/>
            <a:r>
              <a:rPr lang="bg-BG" dirty="0" smtClean="0"/>
              <a:t>Продължителност: 22 месеца/17.09.2015г.-17.06.2017г./</a:t>
            </a:r>
          </a:p>
          <a:p>
            <a:pPr eaLnBrk="1" hangingPunct="1"/>
            <a:r>
              <a:rPr lang="bg-BG" dirty="0" smtClean="0"/>
              <a:t>Стойност</a:t>
            </a:r>
            <a:r>
              <a:rPr lang="en-US" dirty="0" smtClean="0"/>
              <a:t> </a:t>
            </a:r>
            <a:r>
              <a:rPr lang="bg-BG" dirty="0" smtClean="0"/>
              <a:t>на проекта: 313 172.48 лв.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4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467544" y="2492896"/>
            <a:ext cx="77768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1600" b="1" dirty="0" smtClean="0"/>
              <a:t>Концепция на проекта:</a:t>
            </a:r>
          </a:p>
          <a:p>
            <a:pPr eaLnBrk="1" hangingPunct="1">
              <a:buFont typeface="Wingdings" pitchFamily="2" charset="2"/>
              <a:buNone/>
            </a:pPr>
            <a:endParaRPr lang="bg-BG" sz="16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Проектът се базира на концепцията за дългосрочни грижи, планирани в Национална стратегия на Р. България за дългосрочна грижа:</a:t>
            </a:r>
          </a:p>
          <a:p>
            <a:pPr eaLnBrk="1" hangingPunct="1">
              <a:buFont typeface="Wingdings" pitchFamily="2" charset="2"/>
              <a:buNone/>
            </a:pPr>
            <a:endParaRPr lang="bg-BG" dirty="0" smtClean="0"/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smtClean="0"/>
              <a:t>     «</a:t>
            </a:r>
            <a:r>
              <a:rPr lang="ru-RU" dirty="0" err="1" smtClean="0"/>
              <a:t>Дългосрочните</a:t>
            </a:r>
            <a:r>
              <a:rPr lang="ru-RU" dirty="0" smtClean="0"/>
              <a:t> </a:t>
            </a:r>
            <a:r>
              <a:rPr lang="ru-RU" dirty="0" err="1" smtClean="0"/>
              <a:t>грижи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на </a:t>
            </a:r>
            <a:r>
              <a:rPr lang="ru-RU" dirty="0" err="1" smtClean="0"/>
              <a:t>границата</a:t>
            </a:r>
            <a:r>
              <a:rPr lang="ru-RU" dirty="0" smtClean="0"/>
              <a:t> между </a:t>
            </a:r>
            <a:r>
              <a:rPr lang="ru-RU" dirty="0" err="1" smtClean="0"/>
              <a:t>медицинските</a:t>
            </a:r>
            <a:r>
              <a:rPr lang="ru-RU" dirty="0" smtClean="0"/>
              <a:t> и </a:t>
            </a:r>
            <a:r>
              <a:rPr lang="ru-RU" dirty="0" err="1" smtClean="0"/>
              <a:t>социалните</a:t>
            </a:r>
            <a:r>
              <a:rPr lang="ru-RU" dirty="0" smtClean="0"/>
              <a:t> </a:t>
            </a:r>
            <a:r>
              <a:rPr lang="ru-RU" dirty="0" err="1" smtClean="0"/>
              <a:t>грижи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</a:t>
            </a:r>
            <a:r>
              <a:rPr lang="ru-RU" dirty="0" err="1" smtClean="0"/>
              <a:t>обикновено</a:t>
            </a:r>
            <a:r>
              <a:rPr lang="ru-RU" dirty="0" smtClean="0"/>
              <a:t> се предоставят на хора с физически или психически </a:t>
            </a:r>
            <a:r>
              <a:rPr lang="ru-RU" dirty="0" err="1" smtClean="0"/>
              <a:t>заболявания</a:t>
            </a:r>
            <a:r>
              <a:rPr lang="ru-RU" dirty="0" smtClean="0"/>
              <a:t>, на </a:t>
            </a:r>
            <a:r>
              <a:rPr lang="ru-RU" dirty="0" err="1" smtClean="0"/>
              <a:t>възрастни</a:t>
            </a:r>
            <a:r>
              <a:rPr lang="ru-RU" dirty="0" smtClean="0"/>
              <a:t> хора и на </a:t>
            </a:r>
            <a:r>
              <a:rPr lang="ru-RU" dirty="0" err="1" smtClean="0"/>
              <a:t>определени</a:t>
            </a:r>
            <a:r>
              <a:rPr lang="ru-RU" dirty="0" smtClean="0"/>
              <a:t> </a:t>
            </a:r>
            <a:r>
              <a:rPr lang="ru-RU" dirty="0" err="1" smtClean="0"/>
              <a:t>групи</a:t>
            </a:r>
            <a:r>
              <a:rPr lang="ru-RU" dirty="0" smtClean="0"/>
              <a:t> хора,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имат</a:t>
            </a:r>
            <a:r>
              <a:rPr lang="ru-RU" dirty="0" smtClean="0"/>
              <a:t> нужда от </a:t>
            </a:r>
            <a:r>
              <a:rPr lang="ru-RU" dirty="0" err="1" smtClean="0"/>
              <a:t>помощ</a:t>
            </a:r>
            <a:r>
              <a:rPr lang="ru-RU" dirty="0" smtClean="0"/>
              <a:t> при </a:t>
            </a:r>
            <a:r>
              <a:rPr lang="ru-RU" dirty="0" err="1" smtClean="0"/>
              <a:t>изпълнение</a:t>
            </a:r>
            <a:r>
              <a:rPr lang="ru-RU" dirty="0" smtClean="0"/>
              <a:t> на </a:t>
            </a:r>
            <a:r>
              <a:rPr lang="ru-RU" dirty="0" err="1" smtClean="0"/>
              <a:t>ежедневните</a:t>
            </a:r>
            <a:r>
              <a:rPr lang="ru-RU" dirty="0" smtClean="0"/>
              <a:t> си </a:t>
            </a:r>
            <a:r>
              <a:rPr lang="ru-RU" dirty="0" err="1" smtClean="0"/>
              <a:t>дейности</a:t>
            </a:r>
            <a:r>
              <a:rPr lang="ru-RU" dirty="0" smtClean="0"/>
              <a:t>».</a:t>
            </a: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5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359532" y="2348880"/>
            <a:ext cx="79568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000" b="1" dirty="0" smtClean="0"/>
              <a:t>Концепция на проекта:</a:t>
            </a:r>
          </a:p>
          <a:p>
            <a:pPr eaLnBrk="1" hangingPunct="1">
              <a:buFont typeface="Wingdings" pitchFamily="2" charset="2"/>
              <a:buNone/>
            </a:pPr>
            <a:endParaRPr lang="bg-BG" sz="2000" b="1" dirty="0" smtClean="0"/>
          </a:p>
          <a:p>
            <a:pPr algn="just" eaLnBrk="1" hangingPunct="1">
              <a:buFont typeface="Wingdings" pitchFamily="2" charset="2"/>
              <a:buNone/>
            </a:pPr>
            <a:r>
              <a:rPr lang="ru-RU" sz="1600" dirty="0" smtClean="0"/>
              <a:t>      </a:t>
            </a:r>
            <a:r>
              <a:rPr lang="ru-RU" dirty="0" err="1" smtClean="0"/>
              <a:t>През</a:t>
            </a:r>
            <a:r>
              <a:rPr lang="ru-RU" dirty="0" smtClean="0"/>
              <a:t> 2010г. с </a:t>
            </a:r>
            <a:r>
              <a:rPr lang="ru-RU" dirty="0" err="1" smtClean="0"/>
              <a:t>проект,финансиран</a:t>
            </a:r>
            <a:r>
              <a:rPr lang="ru-RU" dirty="0" smtClean="0"/>
              <a:t> по схема "</a:t>
            </a:r>
            <a:r>
              <a:rPr lang="ru-RU" dirty="0" err="1" smtClean="0"/>
              <a:t>Помощ</a:t>
            </a:r>
            <a:r>
              <a:rPr lang="ru-RU" dirty="0" smtClean="0"/>
              <a:t> в дома" на ОП"РЧР"2007-2013 Община Рила </a:t>
            </a:r>
            <a:r>
              <a:rPr lang="ru-RU" dirty="0" err="1" smtClean="0"/>
              <a:t>създава</a:t>
            </a:r>
            <a:r>
              <a:rPr lang="ru-RU" dirty="0" smtClean="0"/>
              <a:t> </a:t>
            </a:r>
            <a:r>
              <a:rPr lang="ru-RU" dirty="0" err="1" smtClean="0"/>
              <a:t>общинско</a:t>
            </a:r>
            <a:r>
              <a:rPr lang="ru-RU" dirty="0" smtClean="0"/>
              <a:t> предприятие "</a:t>
            </a:r>
            <a:r>
              <a:rPr lang="ru-RU" dirty="0" err="1" smtClean="0"/>
              <a:t>Подпомагане</a:t>
            </a:r>
            <a:r>
              <a:rPr lang="ru-RU" dirty="0" smtClean="0"/>
              <a:t> на хора от </a:t>
            </a:r>
            <a:r>
              <a:rPr lang="ru-RU" dirty="0" err="1" smtClean="0"/>
              <a:t>уязвии</a:t>
            </a:r>
            <a:r>
              <a:rPr lang="ru-RU" dirty="0" smtClean="0"/>
              <a:t> </a:t>
            </a:r>
            <a:r>
              <a:rPr lang="ru-RU" dirty="0" err="1" smtClean="0"/>
              <a:t>групи</a:t>
            </a:r>
            <a:r>
              <a:rPr lang="ru-RU" dirty="0" smtClean="0"/>
              <a:t>",</a:t>
            </a:r>
            <a:r>
              <a:rPr lang="ru-RU" dirty="0" err="1" smtClean="0"/>
              <a:t>което</a:t>
            </a:r>
            <a:r>
              <a:rPr lang="ru-RU" dirty="0" smtClean="0"/>
              <a:t> чрез </a:t>
            </a:r>
            <a:r>
              <a:rPr lang="ru-RU" dirty="0" err="1" smtClean="0"/>
              <a:t>Център</a:t>
            </a:r>
            <a:r>
              <a:rPr lang="ru-RU" dirty="0" smtClean="0"/>
              <a:t> за </a:t>
            </a:r>
            <a:r>
              <a:rPr lang="ru-RU" dirty="0" err="1" smtClean="0"/>
              <a:t>почасови</a:t>
            </a:r>
            <a:r>
              <a:rPr lang="ru-RU" dirty="0" smtClean="0"/>
              <a:t> услуги </a:t>
            </a:r>
            <a:r>
              <a:rPr lang="ru-RU" dirty="0" err="1" smtClean="0"/>
              <a:t>предоставя</a:t>
            </a:r>
            <a:r>
              <a:rPr lang="ru-RU" dirty="0" smtClean="0"/>
              <a:t> </a:t>
            </a:r>
            <a:r>
              <a:rPr lang="ru-RU" dirty="0" err="1" smtClean="0"/>
              <a:t>социални</a:t>
            </a:r>
            <a:r>
              <a:rPr lang="ru-RU" dirty="0" smtClean="0"/>
              <a:t> </a:t>
            </a:r>
            <a:r>
              <a:rPr lang="ru-RU" dirty="0" err="1" smtClean="0"/>
              <a:t>услуги</a:t>
            </a:r>
            <a:r>
              <a:rPr lang="ru-RU" dirty="0" smtClean="0"/>
              <a:t> в </a:t>
            </a:r>
            <a:r>
              <a:rPr lang="ru-RU" dirty="0" err="1" smtClean="0"/>
              <a:t>общността</a:t>
            </a:r>
            <a:r>
              <a:rPr lang="ru-RU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Натоящият</a:t>
            </a:r>
            <a:r>
              <a:rPr lang="ru-RU" dirty="0" smtClean="0"/>
              <a:t> проект е </a:t>
            </a:r>
            <a:r>
              <a:rPr lang="ru-RU" dirty="0" err="1" smtClean="0"/>
              <a:t>насочен</a:t>
            </a:r>
            <a:r>
              <a:rPr lang="ru-RU" dirty="0" smtClean="0"/>
              <a:t>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подобряване</a:t>
            </a:r>
            <a:r>
              <a:rPr lang="ru-RU" dirty="0" smtClean="0"/>
              <a:t> </a:t>
            </a:r>
            <a:r>
              <a:rPr lang="ru-RU" dirty="0" err="1" smtClean="0"/>
              <a:t>качеството</a:t>
            </a:r>
            <a:r>
              <a:rPr lang="ru-RU" dirty="0" smtClean="0"/>
              <a:t> на живот на лица в </a:t>
            </a:r>
            <a:r>
              <a:rPr lang="ru-RU" dirty="0" err="1" smtClean="0"/>
              <a:t>неравностойнно</a:t>
            </a:r>
            <a:r>
              <a:rPr lang="ru-RU" dirty="0" smtClean="0"/>
              <a:t> положение и </a:t>
            </a:r>
            <a:r>
              <a:rPr lang="ru-RU" dirty="0" err="1" smtClean="0"/>
              <a:t>осигуряване</a:t>
            </a:r>
            <a:r>
              <a:rPr lang="ru-RU" dirty="0" smtClean="0"/>
              <a:t> на </a:t>
            </a:r>
            <a:r>
              <a:rPr lang="ru-RU" dirty="0" err="1" smtClean="0"/>
              <a:t>достъп</a:t>
            </a:r>
            <a:r>
              <a:rPr lang="ru-RU" dirty="0" smtClean="0"/>
              <a:t> до </a:t>
            </a:r>
            <a:r>
              <a:rPr lang="ru-RU" dirty="0" err="1" smtClean="0"/>
              <a:t>интегрирани</a:t>
            </a:r>
            <a:r>
              <a:rPr lang="ru-RU" dirty="0" smtClean="0"/>
              <a:t> </a:t>
            </a:r>
            <a:r>
              <a:rPr lang="ru-RU" dirty="0" err="1" smtClean="0"/>
              <a:t>социално-здравни</a:t>
            </a:r>
            <a:r>
              <a:rPr lang="ru-RU" dirty="0" smtClean="0"/>
              <a:t> </a:t>
            </a:r>
            <a:r>
              <a:rPr lang="ru-RU" dirty="0" err="1" smtClean="0"/>
              <a:t>услуги,ппланирани</a:t>
            </a:r>
            <a:r>
              <a:rPr lang="ru-RU" dirty="0" smtClean="0"/>
              <a:t> на база </a:t>
            </a:r>
            <a:r>
              <a:rPr lang="ru-RU" dirty="0" err="1" smtClean="0"/>
              <a:t>индивидуалните</a:t>
            </a:r>
            <a:r>
              <a:rPr lang="ru-RU" dirty="0" smtClean="0"/>
              <a:t> потребности на </a:t>
            </a:r>
            <a:r>
              <a:rPr lang="ru-RU" dirty="0" err="1" smtClean="0"/>
              <a:t>отделния</a:t>
            </a:r>
            <a:r>
              <a:rPr lang="ru-RU" dirty="0" smtClean="0"/>
              <a:t> </a:t>
            </a:r>
            <a:r>
              <a:rPr lang="ru-RU" dirty="0" err="1" smtClean="0"/>
              <a:t>човек</a:t>
            </a:r>
            <a:r>
              <a:rPr lang="ru-RU" dirty="0" smtClean="0"/>
              <a:t>.</a:t>
            </a:r>
            <a:endParaRPr lang="bg-BG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6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287524" y="2276872"/>
            <a:ext cx="8532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1800" b="1" dirty="0" smtClean="0"/>
              <a:t>Цели на проекта: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b="1" dirty="0" err="1" smtClean="0"/>
              <a:t>Основна</a:t>
            </a:r>
            <a:r>
              <a:rPr lang="ru-RU" sz="1800" b="1" dirty="0" smtClean="0"/>
              <a:t> цел: </a:t>
            </a:r>
            <a:r>
              <a:rPr lang="ru-RU" sz="1800" dirty="0" err="1" smtClean="0"/>
              <a:t>Постигане</a:t>
            </a:r>
            <a:r>
              <a:rPr lang="ru-RU" sz="1800" b="1" dirty="0" smtClean="0"/>
              <a:t> </a:t>
            </a:r>
            <a:r>
              <a:rPr lang="ru-RU" sz="1800" dirty="0" smtClean="0"/>
              <a:t>на </a:t>
            </a:r>
            <a:r>
              <a:rPr lang="ru-RU" sz="1800" dirty="0" err="1" smtClean="0"/>
              <a:t>незвисимост</a:t>
            </a:r>
            <a:r>
              <a:rPr lang="ru-RU" sz="1800" dirty="0" smtClean="0"/>
              <a:t> и </a:t>
            </a:r>
            <a:r>
              <a:rPr lang="ru-RU" sz="1800" dirty="0" err="1" smtClean="0"/>
              <a:t>социална</a:t>
            </a:r>
            <a:r>
              <a:rPr lang="ru-RU" sz="1800" dirty="0" smtClean="0"/>
              <a:t> интеграция за </a:t>
            </a:r>
            <a:r>
              <a:rPr lang="ru-RU" sz="1800" dirty="0" err="1" smtClean="0"/>
              <a:t>възрастни</a:t>
            </a:r>
            <a:r>
              <a:rPr lang="ru-RU" sz="1800" dirty="0" smtClean="0"/>
              <a:t> и хора с </a:t>
            </a:r>
            <a:r>
              <a:rPr lang="ru-RU" sz="1800" dirty="0" err="1" smtClean="0"/>
              <a:t>увреждания</a:t>
            </a:r>
            <a:r>
              <a:rPr lang="ru-RU" sz="1800" dirty="0" smtClean="0"/>
              <a:t> чрез </a:t>
            </a:r>
            <a:r>
              <a:rPr lang="ru-RU" sz="1800" dirty="0" err="1" smtClean="0"/>
              <a:t>комплексни</a:t>
            </a:r>
            <a:r>
              <a:rPr lang="ru-RU" sz="1800" dirty="0" smtClean="0"/>
              <a:t> действия за </a:t>
            </a:r>
            <a:r>
              <a:rPr lang="ru-RU" sz="1800" dirty="0" err="1" smtClean="0"/>
              <a:t>осигуряване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дългосрочна</a:t>
            </a:r>
            <a:r>
              <a:rPr lang="ru-RU" sz="1800" dirty="0" smtClean="0"/>
              <a:t> </a:t>
            </a:r>
            <a:r>
              <a:rPr lang="ru-RU" sz="1800" dirty="0" err="1" smtClean="0"/>
              <a:t>грижа</a:t>
            </a:r>
            <a:r>
              <a:rPr lang="ru-RU" sz="1800" dirty="0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800" b="1" dirty="0" err="1" smtClean="0"/>
              <a:t>Специфични</a:t>
            </a:r>
            <a:r>
              <a:rPr lang="ru-RU" sz="1800" b="1" dirty="0" smtClean="0"/>
              <a:t> цели:</a:t>
            </a:r>
            <a:endParaRPr lang="ru-RU" sz="1800" dirty="0" smtClean="0"/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1.Разширяване обхвата на </a:t>
            </a:r>
            <a:r>
              <a:rPr lang="ru-RU" sz="1800" dirty="0" err="1" smtClean="0"/>
              <a:t>дейността</a:t>
            </a:r>
            <a:r>
              <a:rPr lang="ru-RU" sz="1800" dirty="0" smtClean="0"/>
              <a:t> </a:t>
            </a:r>
            <a:r>
              <a:rPr lang="ru-RU" sz="1800" dirty="0" err="1" smtClean="0"/>
              <a:t>на</a:t>
            </a:r>
            <a:r>
              <a:rPr lang="ru-RU" sz="1800" dirty="0" smtClean="0"/>
              <a:t> </a:t>
            </a:r>
            <a:r>
              <a:rPr lang="ru-RU" sz="1800" dirty="0" err="1" smtClean="0"/>
              <a:t>Център</a:t>
            </a:r>
            <a:r>
              <a:rPr lang="ru-RU" sz="1800" dirty="0" smtClean="0"/>
              <a:t> за </a:t>
            </a:r>
            <a:r>
              <a:rPr lang="ru-RU" sz="1800" dirty="0" err="1" smtClean="0"/>
              <a:t>почасови</a:t>
            </a:r>
            <a:r>
              <a:rPr lang="ru-RU" sz="1800" dirty="0" smtClean="0"/>
              <a:t> услуги в Община Рила чрез </a:t>
            </a:r>
            <a:r>
              <a:rPr lang="ru-RU" sz="1800" dirty="0" err="1" smtClean="0"/>
              <a:t>осигуряване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социални,здравни</a:t>
            </a:r>
            <a:r>
              <a:rPr lang="ru-RU" sz="1800" dirty="0" smtClean="0"/>
              <a:t> и </a:t>
            </a:r>
            <a:r>
              <a:rPr lang="ru-RU" sz="1800" dirty="0" err="1" smtClean="0"/>
              <a:t>други</a:t>
            </a:r>
            <a:r>
              <a:rPr lang="ru-RU" sz="1800" dirty="0" smtClean="0"/>
              <a:t> </a:t>
            </a:r>
            <a:r>
              <a:rPr lang="ru-RU" sz="1800" dirty="0" err="1" smtClean="0"/>
              <a:t>видове</a:t>
            </a:r>
            <a:r>
              <a:rPr lang="ru-RU" sz="1800" dirty="0" smtClean="0"/>
              <a:t> услуги за </a:t>
            </a:r>
            <a:r>
              <a:rPr lang="ru-RU" sz="1800" dirty="0" err="1" smtClean="0"/>
              <a:t>възрастни</a:t>
            </a:r>
            <a:r>
              <a:rPr lang="ru-RU" sz="1800" dirty="0" smtClean="0"/>
              <a:t> над 65 г. в </a:t>
            </a:r>
            <a:r>
              <a:rPr lang="ru-RU" sz="1800" dirty="0" err="1" smtClean="0"/>
              <a:t>невъзможност</a:t>
            </a:r>
            <a:r>
              <a:rPr lang="ru-RU" sz="1800" dirty="0" smtClean="0"/>
              <a:t> за </a:t>
            </a:r>
            <a:r>
              <a:rPr lang="ru-RU" sz="1800" dirty="0" err="1" smtClean="0"/>
              <a:t>самообслужване</a:t>
            </a:r>
            <a:r>
              <a:rPr lang="ru-RU" sz="1800" dirty="0" smtClean="0"/>
              <a:t> </a:t>
            </a:r>
            <a:r>
              <a:rPr lang="ru-RU" sz="1800" dirty="0" err="1" smtClean="0"/>
              <a:t>илица</a:t>
            </a:r>
            <a:r>
              <a:rPr lang="ru-RU" sz="1800" dirty="0" smtClean="0"/>
              <a:t> с </a:t>
            </a:r>
            <a:r>
              <a:rPr lang="ru-RU" sz="1800" dirty="0" err="1" smtClean="0"/>
              <a:t>увреждания</a:t>
            </a:r>
            <a:r>
              <a:rPr lang="ru-RU" sz="1800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2.Въвеждане на </a:t>
            </a:r>
            <a:r>
              <a:rPr lang="ru-RU" sz="1800" dirty="0" err="1" smtClean="0"/>
              <a:t>мултидсциплинарен</a:t>
            </a:r>
            <a:r>
              <a:rPr lang="ru-RU" sz="1800" dirty="0" smtClean="0"/>
              <a:t> подход при </a:t>
            </a:r>
            <a:r>
              <a:rPr lang="ru-RU" sz="1800" dirty="0" err="1" smtClean="0"/>
              <a:t>планиране</a:t>
            </a:r>
            <a:r>
              <a:rPr lang="ru-RU" sz="1800" dirty="0" smtClean="0"/>
              <a:t> и </a:t>
            </a:r>
            <a:r>
              <a:rPr lang="ru-RU" sz="1800" dirty="0" err="1" smtClean="0"/>
              <a:t>предоставяне</a:t>
            </a:r>
            <a:r>
              <a:rPr lang="ru-RU" sz="1800" dirty="0" smtClean="0"/>
              <a:t> на услуги в </a:t>
            </a:r>
            <a:r>
              <a:rPr lang="ru-RU" sz="1800" dirty="0" err="1" smtClean="0"/>
              <a:t>общността</a:t>
            </a:r>
            <a:r>
              <a:rPr lang="ru-RU" sz="1800" dirty="0" smtClean="0"/>
              <a:t> и в </a:t>
            </a:r>
            <a:r>
              <a:rPr lang="ru-RU" sz="1800" dirty="0" err="1" smtClean="0"/>
              <a:t>домашна</a:t>
            </a:r>
            <a:r>
              <a:rPr lang="ru-RU" sz="1800" dirty="0" smtClean="0"/>
              <a:t> среда с фокус </a:t>
            </a:r>
            <a:r>
              <a:rPr lang="ru-RU" sz="1800" dirty="0" err="1" smtClean="0"/>
              <a:t>върху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индивидуалните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нужди</a:t>
            </a:r>
            <a:r>
              <a:rPr lang="ru-RU" sz="1800" dirty="0" smtClean="0"/>
              <a:t> на </a:t>
            </a:r>
            <a:r>
              <a:rPr lang="ru-RU" sz="1800" dirty="0" err="1" smtClean="0"/>
              <a:t>отделния</a:t>
            </a:r>
            <a:r>
              <a:rPr lang="ru-RU" sz="1800" dirty="0" smtClean="0"/>
              <a:t> </a:t>
            </a:r>
            <a:r>
              <a:rPr lang="ru-RU" sz="1800" dirty="0" err="1" smtClean="0"/>
              <a:t>човек</a:t>
            </a:r>
            <a:r>
              <a:rPr lang="ru-RU" sz="1800" dirty="0" smtClean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800" dirty="0" smtClean="0"/>
              <a:t>3.Преодоляване </a:t>
            </a:r>
            <a:r>
              <a:rPr lang="ru-RU" sz="1800" dirty="0" err="1" smtClean="0"/>
              <a:t>бедността</a:t>
            </a:r>
            <a:r>
              <a:rPr lang="ru-RU" sz="1800" dirty="0" smtClean="0"/>
              <a:t> чрез </a:t>
            </a:r>
            <a:r>
              <a:rPr lang="ru-RU" sz="1800" dirty="0" err="1" smtClean="0"/>
              <a:t>подкрепа</a:t>
            </a:r>
            <a:r>
              <a:rPr lang="ru-RU" sz="1800" dirty="0" smtClean="0"/>
              <a:t> </a:t>
            </a:r>
            <a:r>
              <a:rPr lang="ru-RU" sz="1800" dirty="0" err="1" smtClean="0"/>
              <a:t>дейността</a:t>
            </a:r>
            <a:r>
              <a:rPr lang="ru-RU" sz="1800" dirty="0" smtClean="0"/>
              <a:t> на </a:t>
            </a:r>
            <a:r>
              <a:rPr lang="ru-RU" sz="1800" dirty="0" err="1" smtClean="0"/>
              <a:t>общинско</a:t>
            </a:r>
            <a:r>
              <a:rPr lang="ru-RU" sz="1800" dirty="0" smtClean="0"/>
              <a:t> предприятие за </a:t>
            </a:r>
            <a:r>
              <a:rPr lang="ru-RU" sz="1800" dirty="0" err="1" smtClean="0"/>
              <a:t>социални</a:t>
            </a:r>
            <a:r>
              <a:rPr lang="ru-RU" sz="1800" dirty="0" smtClean="0"/>
              <a:t> услуги "</a:t>
            </a:r>
            <a:r>
              <a:rPr lang="ru-RU" sz="1800" dirty="0" err="1" smtClean="0"/>
              <a:t>Подпомагане</a:t>
            </a:r>
            <a:r>
              <a:rPr lang="ru-RU" sz="1800" dirty="0" smtClean="0"/>
              <a:t> на хора от </a:t>
            </a:r>
            <a:r>
              <a:rPr lang="ru-RU" sz="1800" dirty="0" err="1" smtClean="0"/>
              <a:t>уязвими</a:t>
            </a:r>
            <a:r>
              <a:rPr lang="ru-RU" sz="1800" dirty="0" smtClean="0"/>
              <a:t> </a:t>
            </a:r>
            <a:r>
              <a:rPr lang="ru-RU" sz="1800" dirty="0" err="1" smtClean="0"/>
              <a:t>групи</a:t>
            </a:r>
            <a:r>
              <a:rPr lang="ru-RU" sz="1800" dirty="0" smtClean="0"/>
              <a:t>".</a:t>
            </a:r>
            <a:endParaRPr lang="bg-BG" sz="1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7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467544" y="2672916"/>
            <a:ext cx="83169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bg-BG" b="1" dirty="0">
                <a:cs typeface="Times New Roman" pitchFamily="18" charset="0"/>
              </a:rPr>
              <a:t>Основни участници в проекта: </a:t>
            </a:r>
          </a:p>
          <a:p>
            <a:pPr marL="457200" indent="-457200" eaLnBrk="1" hangingPunct="1">
              <a:buFont typeface="Wingdings" pitchFamily="2" charset="2"/>
              <a:buNone/>
              <a:defRPr/>
            </a:pPr>
            <a:r>
              <a:rPr lang="bg-BG" dirty="0">
                <a:cs typeface="Times New Roman" pitchFamily="18" charset="0"/>
              </a:rPr>
              <a:t>1.   Потребители на услуги в домашна среда:</a:t>
            </a:r>
          </a:p>
          <a:p>
            <a:pPr marL="457200" indent="-457200" eaLnBrk="1" hangingPunct="1">
              <a:buFont typeface="Wingdings" pitchFamily="2" charset="2"/>
              <a:buNone/>
              <a:defRPr/>
            </a:pPr>
            <a:r>
              <a:rPr lang="bg-BG" dirty="0">
                <a:cs typeface="Times New Roman" pitchFamily="18" charset="0"/>
              </a:rPr>
              <a:t>70 лица, от които 40 лица с увреждания и 30 възрастни хора над 65 г. В невъзможност за самообслужване.</a:t>
            </a:r>
          </a:p>
          <a:p>
            <a:pPr marL="457200" indent="-457200" eaLnBrk="1" hangingPunct="1">
              <a:buFont typeface="Wingdings" pitchFamily="2" charset="2"/>
              <a:buNone/>
              <a:defRPr/>
            </a:pPr>
            <a:endParaRPr lang="bg-BG" dirty="0">
              <a:cs typeface="Times New Roman" pitchFamily="18" charset="0"/>
            </a:endParaRPr>
          </a:p>
          <a:p>
            <a:pPr marL="457200" indent="-457200" eaLnBrk="1" hangingPunct="1">
              <a:buFont typeface="Wingdings" pitchFamily="2" charset="2"/>
              <a:buNone/>
              <a:defRPr/>
            </a:pPr>
            <a:r>
              <a:rPr lang="bg-BG" dirty="0">
                <a:cs typeface="Times New Roman" pitchFamily="18" charset="0"/>
              </a:rPr>
              <a:t>2. Персонал за предоставяне на услуги в домашна среда- 30 лица.</a:t>
            </a:r>
          </a:p>
          <a:p>
            <a:pPr marL="457200" indent="-457200" eaLnBrk="1" hangingPunct="1">
              <a:buFont typeface="Wingdings" pitchFamily="2" charset="2"/>
              <a:buNone/>
              <a:defRPr/>
            </a:pPr>
            <a:endParaRPr lang="bg-BG" dirty="0">
              <a:cs typeface="Times New Roman" pitchFamily="18" charset="0"/>
            </a:endParaRPr>
          </a:p>
          <a:p>
            <a:pPr marL="457200" indent="-457200" eaLnBrk="1" hangingPunct="1">
              <a:buFont typeface="Wingdings" pitchFamily="2" charset="2"/>
              <a:buNone/>
              <a:defRPr/>
            </a:pPr>
            <a:r>
              <a:rPr lang="bg-BG" dirty="0">
                <a:cs typeface="Times New Roman" pitchFamily="18" charset="0"/>
              </a:rPr>
              <a:t>3. Персонал за управление на Център за почасови услуги- 2 лица </a:t>
            </a:r>
            <a:r>
              <a:rPr lang="en-US" dirty="0">
                <a:cs typeface="Times New Roman" pitchFamily="18" charset="0"/>
              </a:rPr>
              <a:t>(</a:t>
            </a:r>
            <a:r>
              <a:rPr lang="bg-BG" dirty="0">
                <a:cs typeface="Times New Roman" pitchFamily="18" charset="0"/>
              </a:rPr>
              <a:t>социален експерт и технически сътрудник</a:t>
            </a:r>
            <a:r>
              <a:rPr lang="en-US" dirty="0">
                <a:cs typeface="Times New Roman" pitchFamily="18" charset="0"/>
              </a:rPr>
              <a:t>)</a:t>
            </a:r>
            <a:r>
              <a:rPr lang="bg-BG" dirty="0"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8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107504" y="2528900"/>
            <a:ext cx="8280920" cy="2502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bg-BG" sz="2400" b="1" dirty="0"/>
              <a:t>Основни дейности по проекта: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bg-BG" sz="2400" b="1" dirty="0"/>
              <a:t>1.Организация и управление на проекта.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err="1"/>
              <a:t>Дейността</a:t>
            </a:r>
            <a:r>
              <a:rPr lang="ru-RU" dirty="0"/>
              <a:t> цели </a:t>
            </a:r>
            <a:r>
              <a:rPr lang="ru-RU" dirty="0" err="1"/>
              <a:t>гарантиране</a:t>
            </a:r>
            <a:r>
              <a:rPr lang="ru-RU" dirty="0"/>
              <a:t> на </a:t>
            </a:r>
            <a:r>
              <a:rPr lang="ru-RU" dirty="0" err="1"/>
              <a:t>качествено</a:t>
            </a:r>
            <a:r>
              <a:rPr lang="ru-RU" dirty="0"/>
              <a:t>, </a:t>
            </a:r>
            <a:r>
              <a:rPr lang="ru-RU" dirty="0" err="1"/>
              <a:t>техническо</a:t>
            </a:r>
            <a:r>
              <a:rPr lang="ru-RU" dirty="0"/>
              <a:t> и финансово управление и </a:t>
            </a:r>
            <a:r>
              <a:rPr lang="ru-RU" dirty="0" err="1"/>
              <a:t>изпълнение</a:t>
            </a:r>
            <a:r>
              <a:rPr lang="ru-RU" dirty="0"/>
              <a:t> на проекта, и </a:t>
            </a:r>
            <a:r>
              <a:rPr lang="ru-RU" dirty="0" err="1"/>
              <a:t>постигане</a:t>
            </a:r>
            <a:r>
              <a:rPr lang="ru-RU" dirty="0"/>
              <a:t> на </a:t>
            </a:r>
            <a:r>
              <a:rPr lang="ru-RU" dirty="0" err="1"/>
              <a:t>предвидените</a:t>
            </a:r>
            <a:r>
              <a:rPr lang="ru-RU" dirty="0"/>
              <a:t> цели.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err="1"/>
              <a:t>Управлението</a:t>
            </a:r>
            <a:r>
              <a:rPr lang="ru-RU" dirty="0"/>
              <a:t> на проекта се </a:t>
            </a:r>
            <a:r>
              <a:rPr lang="ru-RU" dirty="0" err="1"/>
              <a:t>изпълнява</a:t>
            </a:r>
            <a:r>
              <a:rPr lang="ru-RU" dirty="0"/>
              <a:t> от определен </a:t>
            </a:r>
            <a:r>
              <a:rPr lang="ru-RU" dirty="0" err="1"/>
              <a:t>Екип</a:t>
            </a:r>
            <a:r>
              <a:rPr lang="ru-RU" dirty="0"/>
              <a:t> за управление, </a:t>
            </a:r>
            <a:r>
              <a:rPr lang="ru-RU" dirty="0" err="1"/>
              <a:t>включващ</a:t>
            </a:r>
            <a:r>
              <a:rPr lang="ru-RU" dirty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-</a:t>
            </a:r>
            <a:r>
              <a:rPr lang="ru-RU" dirty="0" err="1"/>
              <a:t>Раководител</a:t>
            </a:r>
            <a:r>
              <a:rPr lang="ru-RU" dirty="0"/>
              <a:t> по проекта;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-Координатор проект;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- Финансов </a:t>
            </a:r>
            <a:r>
              <a:rPr lang="ru-RU" dirty="0" err="1"/>
              <a:t>експерт</a:t>
            </a:r>
            <a:r>
              <a:rPr lang="ru-RU" dirty="0"/>
              <a:t>.</a:t>
            </a:r>
            <a:endParaRPr lang="bg-B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639019"/>
          </a:xfrm>
        </p:spPr>
        <p:txBody>
          <a:bodyPr/>
          <a:lstStyle/>
          <a:p>
            <a:pPr algn="ctr"/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НЕЗАВИСИМ ЖИВОТ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BG05M9OP001-2.002-0059-C001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Осигуряване на независим живот за лица в неравностойно положение в Община Рила, </a:t>
            </a:r>
            <a:b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чрез предоставяне на услуги за дългосрочна грижа в Център за почасови услуги.”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Проектът се осъществява с финансовата подкрепа на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Оперативна програма „Развитие на човешките ресурси”,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bg-BG" sz="1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съфинансирана от Европейския социален фонд на Европейския съюз</a:t>
            </a:r>
            <a: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bg-BG" sz="1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bg-BG" sz="10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C8D1E-15FF-4122-84A0-4F64F657691B}" type="slidenum">
              <a:rPr lang="bg-BG" altLang="en-US" smtClean="0"/>
              <a:pPr>
                <a:defRPr/>
              </a:pPr>
              <a:t>9</a:t>
            </a:fld>
            <a:endParaRPr lang="bg-BG" altLang="en-US"/>
          </a:p>
        </p:txBody>
      </p:sp>
      <p:pic>
        <p:nvPicPr>
          <p:cNvPr id="44034" name="Picture 9"/>
          <p:cNvPicPr>
            <a:picLocks noChangeAspect="1" noChangeArrowheads="1"/>
          </p:cNvPicPr>
          <p:nvPr/>
        </p:nvPicPr>
        <p:blipFill>
          <a:blip r:embed="rId2" cstate="print"/>
          <a:srcRect l="18092"/>
          <a:stretch>
            <a:fillRect/>
          </a:stretch>
        </p:blipFill>
        <p:spPr bwMode="auto">
          <a:xfrm>
            <a:off x="575556" y="188640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308" y="332656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оъгълник 6"/>
          <p:cNvSpPr/>
          <p:nvPr/>
        </p:nvSpPr>
        <p:spPr>
          <a:xfrm>
            <a:off x="215516" y="2132856"/>
            <a:ext cx="82089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400" b="1" dirty="0" smtClean="0"/>
              <a:t>Основни дейности по проекта:</a:t>
            </a:r>
          </a:p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2./3.</a:t>
            </a:r>
            <a:r>
              <a:rPr lang="ru-RU" dirty="0" smtClean="0"/>
              <a:t> Подбор на потребители на услуги и персонал за </a:t>
            </a:r>
            <a:r>
              <a:rPr lang="ru-RU" dirty="0" err="1" smtClean="0"/>
              <a:t>Центъра</a:t>
            </a:r>
            <a:r>
              <a:rPr lang="ru-RU" dirty="0" smtClean="0"/>
              <a:t> </a:t>
            </a:r>
            <a:r>
              <a:rPr lang="ru-RU" dirty="0" err="1" smtClean="0"/>
              <a:t>за</a:t>
            </a:r>
            <a:r>
              <a:rPr lang="ru-RU" dirty="0" smtClean="0"/>
              <a:t> </a:t>
            </a:r>
            <a:r>
              <a:rPr lang="ru-RU" dirty="0" err="1" smtClean="0"/>
              <a:t>почасови</a:t>
            </a:r>
            <a:r>
              <a:rPr lang="ru-RU" dirty="0" smtClean="0"/>
              <a:t> услуги.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-    Подбор на потребители на услуги в </a:t>
            </a:r>
            <a:r>
              <a:rPr lang="ru-RU" dirty="0" err="1" smtClean="0"/>
              <a:t>домашна</a:t>
            </a:r>
            <a:r>
              <a:rPr lang="ru-RU" dirty="0" smtClean="0"/>
              <a:t> среда и/или </a:t>
            </a:r>
            <a:r>
              <a:rPr lang="ru-RU" dirty="0" err="1" smtClean="0"/>
              <a:t>общността</a:t>
            </a:r>
            <a:r>
              <a:rPr lang="ru-RU" dirty="0" smtClean="0"/>
              <a:t>- общо 70 лица </a:t>
            </a:r>
            <a:r>
              <a:rPr lang="en-US" dirty="0" smtClean="0"/>
              <a:t>(</a:t>
            </a:r>
            <a:r>
              <a:rPr lang="bg-BG" dirty="0" smtClean="0"/>
              <a:t>40 лица с трайни увреждания и 30 възрастни хора с невъзможност за обслужване</a:t>
            </a:r>
            <a:r>
              <a:rPr lang="en-US" dirty="0" smtClean="0"/>
              <a:t>)</a:t>
            </a:r>
            <a:r>
              <a:rPr lang="bg-BG" dirty="0" smtClean="0"/>
              <a:t>. В общия брой са включени и лицата, ползващи услугата “Социален асистент” по схема “Нови алтернативи”.</a:t>
            </a:r>
          </a:p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-    Подбор на персонал за предоставяне на услугите: 30 лица за предоставяне на дългосрочни грижи и 2 лица за управление на Центъра за почасови услуги.С </a:t>
            </a:r>
            <a:r>
              <a:rPr lang="bg-BG" dirty="0" err="1" smtClean="0"/>
              <a:t>пиоритет</a:t>
            </a:r>
            <a:r>
              <a:rPr lang="bg-BG" dirty="0" smtClean="0"/>
              <a:t> са лица,</a:t>
            </a:r>
            <a:r>
              <a:rPr lang="ru-RU" dirty="0" smtClean="0"/>
              <a:t> </a:t>
            </a:r>
            <a:r>
              <a:rPr lang="ru-RU" dirty="0" err="1" smtClean="0"/>
              <a:t>които</a:t>
            </a:r>
            <a:r>
              <a:rPr lang="ru-RU" dirty="0" smtClean="0"/>
              <a:t> не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придобили</a:t>
            </a:r>
            <a:r>
              <a:rPr lang="ru-RU" dirty="0" smtClean="0"/>
              <a:t> право на пенсия за </a:t>
            </a:r>
            <a:r>
              <a:rPr lang="ru-RU" dirty="0" err="1" smtClean="0"/>
              <a:t>осигурителен</a:t>
            </a:r>
            <a:r>
              <a:rPr lang="ru-RU" dirty="0" smtClean="0"/>
              <a:t> стаж и </a:t>
            </a:r>
            <a:r>
              <a:rPr lang="ru-RU" dirty="0" err="1" smtClean="0"/>
              <a:t>възраст,съгласно</a:t>
            </a:r>
            <a:r>
              <a:rPr lang="ru-RU" dirty="0" smtClean="0"/>
              <a:t> чл.68 от КСО.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тем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тем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1027</TotalTime>
  <Words>1093</Words>
  <Application>Microsoft Office PowerPoint</Application>
  <PresentationFormat>Презентация на цял екран 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Заглавия на слайдовете</vt:lpstr>
      </vt:variant>
      <vt:variant>
        <vt:i4>14</vt:i4>
      </vt:variant>
    </vt:vector>
  </HeadingPairs>
  <TitlesOfParts>
    <vt:vector size="16" baseType="lpstr">
      <vt:lpstr>Edge</vt:lpstr>
      <vt:lpstr>Custom Design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  <vt:lpstr>   BG05M9OP001-2.002       НЕЗАВИСИМ ЖИВОТ            BG05M9OP001-2.002-0059-C001 “Осигуряване на независим живот за лица в неравностойно положение в Община Рила,  чрез предоставяне на услуги за дългосрочна грижа в Център за почасови услуги.” Проектът се осъществява с финансовата подкрепа на Оперативна програма „Развитие на човешките ресурси”, съфинансирана от Европейския социален фонд на Европейския съюз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101</cp:revision>
  <cp:lastPrinted>2013-06-20T08:25:03Z</cp:lastPrinted>
  <dcterms:created xsi:type="dcterms:W3CDTF">1601-01-01T00:00:00Z</dcterms:created>
  <dcterms:modified xsi:type="dcterms:W3CDTF">2015-10-27T09:32:51Z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